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79" r:id="rId2"/>
    <p:sldId id="257" r:id="rId3"/>
    <p:sldId id="258" r:id="rId4"/>
    <p:sldId id="259" r:id="rId5"/>
    <p:sldId id="260" r:id="rId6"/>
    <p:sldId id="280" r:id="rId7"/>
    <p:sldId id="273" r:id="rId8"/>
    <p:sldId id="281" r:id="rId9"/>
    <p:sldId id="282" r:id="rId10"/>
    <p:sldId id="275" r:id="rId11"/>
    <p:sldId id="277" r:id="rId12"/>
    <p:sldId id="278" r:id="rId13"/>
    <p:sldId id="271" r:id="rId14"/>
    <p:sldId id="283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84" r:id="rId24"/>
    <p:sldId id="269" r:id="rId25"/>
    <p:sldId id="270" r:id="rId26"/>
    <p:sldId id="28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35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2928886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9e5ee785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9e5ee785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1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331c755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331c755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47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9e5ee785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9e5ee785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535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9e5ee785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9e5ee785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09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9e5ee785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f9e5ee785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215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9e5ee785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9e5ee785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005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f9e5ee785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f9e5ee785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150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f9e5ee785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f9e5ee785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216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9e5ee785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f9e5ee785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438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f9e5ee78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f9e5ee78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42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147677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3147677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453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f9e5ee785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f9e5ee785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737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9e5ee785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9e5ee785_1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36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f9e5ee7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f9e5ee78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18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f9e5ee785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f9e5ee785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41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9e5ee78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9e5ee78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09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3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f9e5ee785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f9e5ee785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79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f9e5ee78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f9e5ee785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26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f9e5ee785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f9e5ee785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5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6o_Ip_qLW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842751" y="2121375"/>
            <a:ext cx="7235825" cy="683847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kk-K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Алициклды қосылыстар (циклоалкандар): құрылысы, алынуы және химиялық қасиеттері. Кернеу түрлері.</a:t>
            </a:r>
            <a:endParaRPr lang="ru-RU" alt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4136" y="3293753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1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" y="104278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5" y="137683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91995" y="1496680"/>
            <a:ext cx="1459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t="8801"/>
          <a:stretch/>
        </p:blipFill>
        <p:spPr>
          <a:xfrm>
            <a:off x="107177" y="1594531"/>
            <a:ext cx="4402156" cy="32153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sp>
        <p:nvSpPr>
          <p:cNvPr id="3" name="Прямоугольник 2"/>
          <p:cNvSpPr/>
          <p:nvPr/>
        </p:nvSpPr>
        <p:spPr>
          <a:xfrm>
            <a:off x="505287" y="95795"/>
            <a:ext cx="7558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Циклобутан</a:t>
            </a:r>
            <a:r>
              <a:rPr lang="ru-RU" i="1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жазық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, “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бүктелген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пішіндерде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кездеседі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Циклопентан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“конверт”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тәрізді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i="1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циклогексан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“кресло”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“ванна”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пішіндерінде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циклдердің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тербеліс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қозғалыстары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көршілес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атомдарындағы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сутегілердің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жақындасуын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азайтып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кернеуді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бәсеңдетеді</a:t>
            </a:r>
            <a:r>
              <a:rPr lang="ru-RU" dirty="0">
                <a:solidFill>
                  <a:srgbClr val="212529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190;p33"/>
          <p:cNvPicPr preferRelativeResize="0"/>
          <p:nvPr/>
        </p:nvPicPr>
        <p:blipFill rotWithShape="1">
          <a:blip r:embed="rId4">
            <a:alphaModFix/>
          </a:blip>
          <a:srcRect t="7852"/>
          <a:stretch/>
        </p:blipFill>
        <p:spPr>
          <a:xfrm>
            <a:off x="4668030" y="1617203"/>
            <a:ext cx="4353128" cy="3192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66215" y="1195053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ЦИКЛОБУТАН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7597" y="1195052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ЦИКЛОПЕНТАН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550" y="139638"/>
            <a:ext cx="6360900" cy="48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5"/>
          <p:cNvPicPr preferRelativeResize="0"/>
          <p:nvPr/>
        </p:nvPicPr>
        <p:blipFill>
          <a:blip r:embed="rId3">
            <a:alphaModFix/>
          </a:blip>
          <a:srcRect b="16986"/>
          <a:stretch>
            <a:fillRect/>
          </a:stretch>
        </p:blipFill>
        <p:spPr>
          <a:xfrm>
            <a:off x="3268075" y="407550"/>
            <a:ext cx="5549937" cy="16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/>
          <p:nvPr/>
        </p:nvSpPr>
        <p:spPr>
          <a:xfrm>
            <a:off x="799650" y="2723751"/>
            <a:ext cx="75447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“Кресло”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пішіндес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циклогексан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аксиалды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(а)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экваториалды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(е).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Аксиалды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жазықтығына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перпендикуляр,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бағытталған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Экваториалды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жазықтығына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бағытталады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Циклогексанның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“кресло”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конформациясында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осылайша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бөлінуі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“ванна”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конформациясына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анағұрлым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болуына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әкеледі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81362"/>
              </p:ext>
            </p:extLst>
          </p:nvPr>
        </p:nvGraphicFramePr>
        <p:xfrm>
          <a:off x="671630" y="400687"/>
          <a:ext cx="205581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55911" imgH="2037359" progId="ChemDraw.Document.6.0">
                  <p:embed/>
                </p:oleObj>
              </mc:Choice>
              <mc:Fallback>
                <p:oleObj name="CS ChemDraw Drawing" r:id="rId4" imgW="2055911" imgH="20373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630" y="400687"/>
                        <a:ext cx="2055813" cy="203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E0C753-159B-7716-F652-E84A6EA2BB5B}"/>
              </a:ext>
            </a:extLst>
          </p:cNvPr>
          <p:cNvSpPr txBox="1"/>
          <p:nvPr/>
        </p:nvSpPr>
        <p:spPr>
          <a:xfrm>
            <a:off x="3382200" y="2142751"/>
            <a:ext cx="2379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аксиалды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конформер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(5%)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AE02F-DC7F-49DA-4CCC-7FA831082385}"/>
              </a:ext>
            </a:extLst>
          </p:cNvPr>
          <p:cNvSpPr txBox="1"/>
          <p:nvPr/>
        </p:nvSpPr>
        <p:spPr>
          <a:xfrm>
            <a:off x="6211808" y="2142750"/>
            <a:ext cx="253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экваториалды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конформер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(95%)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238200" y="152225"/>
            <a:ext cx="59034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0000"/>
                </a:solidFill>
              </a:rPr>
              <a:t>Кернеу түрлері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646600" y="676025"/>
            <a:ext cx="5797400" cy="3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2B2E"/>
              </a:buClr>
              <a:buSzPts val="1600"/>
            </a:pPr>
            <a:r>
              <a:rPr lang="ru" sz="1600" b="1" i="1" dirty="0">
                <a:solidFill>
                  <a:srgbClr val="38761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1) торсиондық кернеу (Питцеровтың)</a:t>
            </a:r>
            <a:r>
              <a:rPr lang="ru" sz="1600" dirty="0">
                <a:solidFill>
                  <a:srgbClr val="232B2E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 — </a:t>
            </a:r>
            <a:r>
              <a:rPr lang="ru" sz="16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жабылған немесе жартылай жабылған конформацияларда химиялық байланыстардың әрекеттесуімен байланысты болады;</a:t>
            </a:r>
            <a:endParaRPr sz="16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 dirty="0">
              <a:solidFill>
                <a:srgbClr val="232B2E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marL="127000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2B2E"/>
              </a:buClr>
              <a:buSzPts val="1600"/>
            </a:pPr>
            <a:r>
              <a:rPr lang="ru" sz="1600" b="1" i="1" dirty="0">
                <a:solidFill>
                  <a:srgbClr val="38761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2) Ван-дер-Ваальстік кернеу</a:t>
            </a:r>
            <a:r>
              <a:rPr lang="ru" sz="1600" b="1" i="1" dirty="0">
                <a:solidFill>
                  <a:srgbClr val="232B2E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ru" sz="1600" dirty="0">
                <a:solidFill>
                  <a:srgbClr val="232B2E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 — </a:t>
            </a:r>
            <a:r>
              <a:rPr lang="ru" sz="16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орынбасушылар, ван-дер-ваальс радиустарының қосындысына жақын болатын аралыққа жақындағанда, бір-бірінен тебісуінен пайда болады;</a:t>
            </a:r>
            <a:endParaRPr sz="16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00" dirty="0">
              <a:solidFill>
                <a:srgbClr val="232B2E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marL="127000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2B2E"/>
              </a:buClr>
              <a:buSzPts val="1600"/>
            </a:pPr>
            <a:r>
              <a:rPr lang="ru" sz="1600" b="1" i="1" dirty="0">
                <a:solidFill>
                  <a:srgbClr val="38761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3) Бұрыштық (Байер) кернеу </a:t>
            </a:r>
            <a:r>
              <a:rPr lang="ru" sz="1600" dirty="0">
                <a:solidFill>
                  <a:srgbClr val="232B2E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— </a:t>
            </a:r>
            <a:r>
              <a:rPr lang="ru" sz="16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сақинада көміртек-көміртек байланыстарының арасындағы валенттік бұрыштын қалыпты (тетраэдрлік) бұрыштың мәнінен ауытқы болатынымен байланысты.  </a:t>
            </a:r>
            <a:endParaRPr sz="16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sp>
        <p:nvSpPr>
          <p:cNvPr id="4" name="Прямоугольник 3"/>
          <p:cNvSpPr/>
          <p:nvPr/>
        </p:nvSpPr>
        <p:spPr>
          <a:xfrm>
            <a:off x="691468" y="498105"/>
            <a:ext cx="671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Бұрыштық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(Байер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валенттік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бұрыштардың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қалыпты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тетраэдрлік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бұрыштан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(109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28'. )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ауытқуынан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туындайды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Бұралу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кернеуі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Питцер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С-Н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байланыстарының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позициясының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тежелген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конформациядан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ауытқуынан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туындайды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Трансаннулярлық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Прелогтық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байланыспаған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молекула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фрагменттерінің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кеңістік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өзара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әрекеттесуінен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туындайды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0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92547" y="83128"/>
            <a:ext cx="6197424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FF0000"/>
                </a:solidFill>
              </a:rPr>
              <a:t>Циклоалкандарды алу жолдары</a:t>
            </a:r>
            <a:endParaRPr sz="1800" b="1" dirty="0">
              <a:solidFill>
                <a:srgbClr val="FF0000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571" y="497428"/>
            <a:ext cx="5219400" cy="47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32" y="230013"/>
            <a:ext cx="5830114" cy="30388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175" y="0"/>
            <a:ext cx="4870225" cy="49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088" y="38100"/>
            <a:ext cx="5141821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257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0000"/>
                </a:solidFill>
              </a:rPr>
              <a:t>Циклоалкандардың химиялық қасиеттері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970175" y="951050"/>
            <a:ext cx="786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ru" sz="2200" dirty="0">
                <a:solidFill>
                  <a:srgbClr val="0070C0"/>
                </a:solidFill>
              </a:rPr>
              <a:t>Сақинаның ашылуымен жүретін реакциялар </a:t>
            </a:r>
            <a:r>
              <a:rPr lang="ru" sz="2200" dirty="0">
                <a:solidFill>
                  <a:srgbClr val="000000"/>
                </a:solidFill>
              </a:rPr>
              <a:t>(алкендерге тән қосылу реакциялар)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ru" sz="2200" dirty="0">
                <a:solidFill>
                  <a:srgbClr val="0070C0"/>
                </a:solidFill>
              </a:rPr>
              <a:t>Сутек атомдарды орынбасу реакциялар, тотығу, дегидрлену </a:t>
            </a:r>
            <a:r>
              <a:rPr lang="ru" sz="2200" dirty="0">
                <a:solidFill>
                  <a:srgbClr val="000000"/>
                </a:solidFill>
              </a:rPr>
              <a:t>(сәйкес ациклды қосылыстар сияқты)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AutoNum type="arabicPeriod"/>
            </a:pPr>
            <a:r>
              <a:rPr lang="ru" sz="2200" dirty="0">
                <a:solidFill>
                  <a:srgbClr val="0070C0"/>
                </a:solidFill>
              </a:rPr>
              <a:t>Циклмен байланысты реакциялар </a:t>
            </a:r>
            <a:r>
              <a:rPr lang="ru" sz="2200" dirty="0">
                <a:solidFill>
                  <a:srgbClr val="000000"/>
                </a:solidFill>
              </a:rPr>
              <a:t>(циклдің кішіреюі, кеңеюі)</a:t>
            </a: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46100" y="297300"/>
            <a:ext cx="70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Алициклды қосылыстар - циклоалкандар</a:t>
            </a:r>
            <a:endParaRPr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78900" y="1045025"/>
            <a:ext cx="7629300" cy="3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Циклоалкандар (циклопарафиндер, нафтендер) - қаныққан циклді көмірсутектер.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 формуласы: </a:t>
            </a:r>
            <a:r>
              <a:rPr lang="ru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СnH2n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 жағынан алифатты қосылыстарға және алкендерге ұқсас келеді. 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“Алициклді” деген термин “алифатты циклді” көмірсутектер деген мағынаны білдіреді.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u="sng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https://www.youtube.com/watch?v=q6o_Ip_qLWM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163275"/>
            <a:ext cx="51675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B050"/>
                </a:solidFill>
              </a:rPr>
              <a:t>Гидрлеу</a:t>
            </a:r>
            <a:r>
              <a:rPr lang="ru" sz="1800" b="1" dirty="0">
                <a:solidFill>
                  <a:srgbClr val="6AA84F"/>
                </a:solidFill>
              </a:rPr>
              <a:t> </a:t>
            </a:r>
            <a:r>
              <a:rPr lang="ru" sz="1800" b="1" dirty="0">
                <a:solidFill>
                  <a:srgbClr val="00B050"/>
                </a:solidFill>
              </a:rPr>
              <a:t>реакциялары</a:t>
            </a:r>
            <a:endParaRPr sz="1800" b="1" dirty="0">
              <a:solidFill>
                <a:srgbClr val="00B050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925" y="779404"/>
            <a:ext cx="3845475" cy="3735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82850"/>
            <a:ext cx="85206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B050"/>
                </a:solidFill>
              </a:rPr>
              <a:t>Галогендеу</a:t>
            </a:r>
            <a:endParaRPr sz="1800" b="1" dirty="0">
              <a:solidFill>
                <a:srgbClr val="00B050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t="39900"/>
          <a:stretch/>
        </p:blipFill>
        <p:spPr>
          <a:xfrm>
            <a:off x="1956900" y="569800"/>
            <a:ext cx="5230200" cy="27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58428"/>
          <a:stretch/>
        </p:blipFill>
        <p:spPr>
          <a:xfrm>
            <a:off x="1956900" y="3043800"/>
            <a:ext cx="5230200" cy="1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89925"/>
            <a:ext cx="8520600" cy="4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B050"/>
                </a:solidFill>
              </a:rPr>
              <a:t>Гидрогалогендеу</a:t>
            </a:r>
            <a:endParaRPr sz="1800" b="1" dirty="0">
              <a:solidFill>
                <a:srgbClr val="00B050"/>
              </a:solidFill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r="27452" b="66724"/>
          <a:stretch/>
        </p:blipFill>
        <p:spPr>
          <a:xfrm>
            <a:off x="2248350" y="746425"/>
            <a:ext cx="4647299" cy="9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1624975" y="1907000"/>
            <a:ext cx="6499800" cy="19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Су ерітіндісінде Марковников ережесіне сәйкес жүреді.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Құрғақ НBr циклопропан сақинасын үзбейді (300 ℃ да қыздырсада)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Циклобутан және жоғары циклоалкандар галогенсутектерді қоспайды.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pic>
        <p:nvPicPr>
          <p:cNvPr id="3074" name="Picture 2" descr="https://cf2.ppt-online.org/files2/slide/t/TFtNhdcGOPDrVk8WnjzmAx7oIYgHviuK2L9J3ySQ5/slide-14.jpg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3" b="25153"/>
          <a:stretch/>
        </p:blipFill>
        <p:spPr bwMode="auto">
          <a:xfrm>
            <a:off x="411284" y="2327564"/>
            <a:ext cx="6322025" cy="12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112" y="885573"/>
            <a:ext cx="6397021" cy="116955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Циклопропандар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айырмашылығы-олар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KMnO4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O3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әсеріне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төзімді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циклопропан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сақинасы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бензол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сақинасы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бұзылған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бұзылмайды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Google Shape;148;p26"/>
          <p:cNvSpPr txBox="1">
            <a:spLocks noGrp="1"/>
          </p:cNvSpPr>
          <p:nvPr>
            <p:ph type="title"/>
          </p:nvPr>
        </p:nvSpPr>
        <p:spPr>
          <a:xfrm>
            <a:off x="411284" y="104933"/>
            <a:ext cx="4056260" cy="5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</a:rPr>
              <a:t>Циклоалкандардың тотығуы</a:t>
            </a:r>
            <a:endParaRPr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93450"/>
            <a:ext cx="8520600" cy="5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FF0000"/>
                </a:solidFill>
              </a:rPr>
              <a:t>Циклоалкандардың тотығуы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23160"/>
          <a:stretch/>
        </p:blipFill>
        <p:spPr>
          <a:xfrm>
            <a:off x="1009418" y="899284"/>
            <a:ext cx="6868224" cy="32899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110250" y="199200"/>
            <a:ext cx="85206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400" b="1">
                <a:solidFill>
                  <a:srgbClr val="FF0000"/>
                </a:solidFill>
              </a:rPr>
              <a:t>Циклдің кішіреюі, кеңеюі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249" y="695475"/>
            <a:ext cx="5118600" cy="37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/>
          </a:p>
        </p:txBody>
      </p:sp>
      <p:sp>
        <p:nvSpPr>
          <p:cNvPr id="4" name="Прямоугольник 3"/>
          <p:cNvSpPr/>
          <p:nvPr/>
        </p:nvSpPr>
        <p:spPr>
          <a:xfrm>
            <a:off x="683910" y="502954"/>
            <a:ext cx="77885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Циклоалкандарды</a:t>
            </a:r>
            <a:r>
              <a:rPr lang="kk-K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ң қ</a:t>
            </a:r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олдануы</a:t>
            </a: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практикалық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циклогексан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этилциклогексан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Циклогексан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циклогексанол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циклогексанон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адипин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капролактам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сонымен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еріткіш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Циклопропан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медициналық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тәжірибеде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ингаляциялық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анестетик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77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47611"/>
          <a:stretch/>
        </p:blipFill>
        <p:spPr>
          <a:xfrm>
            <a:off x="81550" y="744269"/>
            <a:ext cx="4490450" cy="16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500" y="972875"/>
            <a:ext cx="1784750" cy="13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277075" y="2396550"/>
            <a:ext cx="13296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Декалин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t="8517"/>
          <a:stretch/>
        </p:blipFill>
        <p:spPr>
          <a:xfrm>
            <a:off x="7144225" y="972875"/>
            <a:ext cx="1784700" cy="109505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25825" y="2396550"/>
            <a:ext cx="17847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Спиро[4.5]декан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6">
            <a:alphaModFix/>
          </a:blip>
          <a:srcRect l="21924" r="31527" b="42716"/>
          <a:stretch/>
        </p:blipFill>
        <p:spPr>
          <a:xfrm>
            <a:off x="6311875" y="2891275"/>
            <a:ext cx="1225039" cy="10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879325" y="2523150"/>
            <a:ext cx="32703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Орташа циклдер (С5-С7)</a:t>
            </a:r>
            <a:endParaRPr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t="51342"/>
          <a:stretch/>
        </p:blipFill>
        <p:spPr>
          <a:xfrm>
            <a:off x="378975" y="3169356"/>
            <a:ext cx="4490450" cy="1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998425" y="341050"/>
            <a:ext cx="2802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Кіші циклдер (С3-С4)</a:t>
            </a:r>
            <a:endParaRPr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869425" y="341050"/>
            <a:ext cx="40455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  циклдер (С8 және С</a:t>
            </a:r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8+</a:t>
            </a:r>
            <a:r>
              <a:rPr lang="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n)</a:t>
            </a:r>
            <a:endParaRPr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868700" y="4130975"/>
            <a:ext cx="22503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Бицикло[2.2.1]гептан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10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Циклоалкандардың изомериясы 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36100" y="681950"/>
            <a:ext cx="4496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AutoNum type="arabicPeriod"/>
            </a:pPr>
            <a:r>
              <a:rPr lang="ru" sz="1600" b="1" dirty="0">
                <a:solidFill>
                  <a:srgbClr val="0B53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Құрылымдық  изомерия</a:t>
            </a:r>
            <a:endParaRPr sz="1600" b="1" dirty="0">
              <a:solidFill>
                <a:srgbClr val="0B53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00" y="1118413"/>
            <a:ext cx="3093700" cy="15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35800" y="2571750"/>
            <a:ext cx="424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B53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Алкендермен класаралық изомерия</a:t>
            </a:r>
            <a:endParaRPr sz="1600" b="1" dirty="0">
              <a:solidFill>
                <a:srgbClr val="0B53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650" y="3055763"/>
            <a:ext cx="3876425" cy="15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5086113" y="2571750"/>
            <a:ext cx="3534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B53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 Геометриялық изомерия</a:t>
            </a:r>
            <a:endParaRPr sz="1600" b="1" dirty="0">
              <a:solidFill>
                <a:srgbClr val="0B53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8301" y="3001350"/>
            <a:ext cx="3514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4911576" y="681950"/>
            <a:ext cx="424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B53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Радикалдар орналасу реті бойынша</a:t>
            </a:r>
            <a:endParaRPr sz="1600" b="1" dirty="0">
              <a:solidFill>
                <a:srgbClr val="0B53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5750" y="1118425"/>
            <a:ext cx="3514725" cy="125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62175" y="364450"/>
            <a:ext cx="81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0B5394"/>
                </a:solidFill>
              </a:rPr>
              <a:t>5. Оптикалық изомерия</a:t>
            </a:r>
            <a:endParaRPr sz="1600" b="1">
              <a:solidFill>
                <a:srgbClr val="0B5394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50" y="861250"/>
            <a:ext cx="7545050" cy="224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1533" y="88374"/>
            <a:ext cx="653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Циклоалкандардың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кеңістіктік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құрылымының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ерекшеліктері</a:t>
            </a: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528" y="563505"/>
            <a:ext cx="82333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Циклопропан,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циклобутан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циклопентан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сияқты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циклді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қосылыстарда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бұрыштармен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орналасады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60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º, 90º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108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сәйкесінше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қолайлы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шамамен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109,5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болғандықтан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циклдерде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бұрыштық</a:t>
            </a: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</a:t>
            </a: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(Байер </a:t>
            </a:r>
            <a:r>
              <a:rPr lang="ru-RU" sz="16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</a:t>
            </a: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Циклопропанда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49,5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º-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азаяды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циклобутанда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19,5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º-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циклопентанда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1,5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º-</a:t>
            </a:r>
            <a:r>
              <a:rPr lang="ru-RU" sz="16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</a:t>
            </a:r>
            <a:r>
              <a:rPr lang="ru-RU" sz="16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kk-KZ" sz="1600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Валенттік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бұрыш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қалыпты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мәнінен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қаншалықты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ауытқыса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соғұрлым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молекуланың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кернеуі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циклдардың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тұрақтылығы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төмендейді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Алайда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циклобутан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циклопентан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циклопропаннан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гөрі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тегіс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циклдерді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құрайды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атомдарының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икемдігі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жазықтықтан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үздіксіз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шығып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жазықтықтан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711" t="39816" r="24049" b="34031"/>
          <a:stretch/>
        </p:blipFill>
        <p:spPr>
          <a:xfrm>
            <a:off x="1745674" y="3395142"/>
            <a:ext cx="4685356" cy="13451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7564" y="4779818"/>
            <a:ext cx="2651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тетраэдрлік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бурыштан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айырмасы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906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t="10809" r="7149"/>
          <a:stretch/>
        </p:blipFill>
        <p:spPr>
          <a:xfrm>
            <a:off x="1685763" y="142050"/>
            <a:ext cx="5772474" cy="37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2054725" y="3921400"/>
            <a:ext cx="51972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≪+≫ тетраэдрлік бұрыш қысылғанын анықтайды,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≪-≫ бұрыштың үлкейгенін білдіреді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sp>
        <p:nvSpPr>
          <p:cNvPr id="3" name="Прямоугольник 2"/>
          <p:cNvSpPr/>
          <p:nvPr/>
        </p:nvSpPr>
        <p:spPr>
          <a:xfrm>
            <a:off x="487428" y="168068"/>
            <a:ext cx="749279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just">
              <a:lnSpc>
                <a:spcPct val="115000"/>
              </a:lnSpc>
              <a:spcBef>
                <a:spcPts val="1200"/>
              </a:spcBef>
              <a:buClr>
                <a:srgbClr val="232B2E"/>
              </a:buClr>
              <a:buSzPts val="1600"/>
            </a:pPr>
            <a:r>
              <a:rPr lang="ru-RU" b="1" i="1" dirty="0" err="1">
                <a:solidFill>
                  <a:srgbClr val="00B05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Торсиондық</a:t>
            </a:r>
            <a:r>
              <a:rPr lang="ru-RU" b="1" dirty="0">
                <a:solidFill>
                  <a:srgbClr val="00B05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ru-RU" b="1" dirty="0" err="1">
                <a:solidFill>
                  <a:srgbClr val="00B05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бұралу</a:t>
            </a:r>
            <a:r>
              <a:rPr lang="ru-RU" b="1" dirty="0">
                <a:solidFill>
                  <a:srgbClr val="00B05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ru-RU" b="1" i="1" dirty="0" err="1">
                <a:solidFill>
                  <a:srgbClr val="00B05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кернеу</a:t>
            </a:r>
            <a:r>
              <a:rPr lang="ru-RU" b="1" i="1" dirty="0">
                <a:solidFill>
                  <a:srgbClr val="00B05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>
                <a:solidFill>
                  <a:srgbClr val="232B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—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жабылған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немесе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жартылай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жабылған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конформацияларда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химиялық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байланыстардың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әрекеттесуімен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байланысты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болады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сутегі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атомдарының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электронды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қабықтарының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тебілуінен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п.б</a:t>
            </a:r>
            <a:r>
              <a:rPr lang="ru-RU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433"/>
          <a:stretch/>
        </p:blipFill>
        <p:spPr>
          <a:xfrm>
            <a:off x="778374" y="1564303"/>
            <a:ext cx="6755980" cy="3230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2968" y="1130103"/>
            <a:ext cx="124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ЦИКЛОПРОПАН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7104" y="1129676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ЦИКЛОБУТАН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5" y="212465"/>
            <a:ext cx="8101131" cy="45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72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714</Words>
  <Application>Microsoft Office PowerPoint</Application>
  <PresentationFormat>Экран (16:9)</PresentationFormat>
  <Paragraphs>108</Paragraphs>
  <Slides>26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-apple-system</vt:lpstr>
      <vt:lpstr>Arial</vt:lpstr>
      <vt:lpstr>Calibri</vt:lpstr>
      <vt:lpstr>Verdana</vt:lpstr>
      <vt:lpstr>Simple Light</vt:lpstr>
      <vt:lpstr>CS ChemDraw Drawing</vt:lpstr>
      <vt:lpstr>Алициклды қосылыстар (циклоалкандар): құрылысы, алынуы және химиялық қасиеттері. Кернеу түрлері.</vt:lpstr>
      <vt:lpstr>Алициклды қосылыстар - циклоалкандар</vt:lpstr>
      <vt:lpstr>Презентация PowerPoint</vt:lpstr>
      <vt:lpstr>Циклоалкандардың изомериясы </vt:lpstr>
      <vt:lpstr>5. Оптикалық изомерия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Кернеу түрлері</vt:lpstr>
      <vt:lpstr>Презентация PowerPoint</vt:lpstr>
      <vt:lpstr>Циклоалкандарды алу жолдары</vt:lpstr>
      <vt:lpstr>Презентация PowerPoint</vt:lpstr>
      <vt:lpstr>Презентация PowerPoint</vt:lpstr>
      <vt:lpstr>Презентация PowerPoint</vt:lpstr>
      <vt:lpstr>Циклоалкандардың химиялық қасиеттері</vt:lpstr>
      <vt:lpstr>Гидрлеу реакциялары</vt:lpstr>
      <vt:lpstr>Галогендеу</vt:lpstr>
      <vt:lpstr>Гидрогалогендеу</vt:lpstr>
      <vt:lpstr>Циклоалкандардың тотығуы</vt:lpstr>
      <vt:lpstr>Циклоалкандардың тотығуы</vt:lpstr>
      <vt:lpstr>Циклдің кішіреюі, кеңеюі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Қанықпаған көмірсутектер – алкендер, алкиндер, алкадиендер – номенклатурасы, алу жолдары,  құрылысы және  химиялық қасиеттеріндегі ерекшеліктері.</dc:title>
  <dc:creator>user</dc:creator>
  <cp:lastModifiedBy>Берганаева Гульзат</cp:lastModifiedBy>
  <cp:revision>35</cp:revision>
  <dcterms:modified xsi:type="dcterms:W3CDTF">2025-09-18T06:36:53Z</dcterms:modified>
</cp:coreProperties>
</file>